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4548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08643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6958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15812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8725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2656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892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1919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8779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5901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C03B-C442-4BE0-A267-3146A53877E9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7941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EC03B-C442-4BE0-A267-3146A53877E9}" type="datetimeFigureOut">
              <a:rPr lang="it-IT" smtClean="0"/>
              <a:t>17/11/2015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C8F25-BE7C-4706-8EE6-9CE03D52136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9024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41622" y="372720"/>
            <a:ext cx="9144000" cy="492253"/>
          </a:xfrm>
        </p:spPr>
        <p:txBody>
          <a:bodyPr>
            <a:noAutofit/>
          </a:bodyPr>
          <a:lstStyle/>
          <a:p>
            <a:r>
              <a:rPr lang="it-IT" sz="3200" dirty="0" smtClean="0"/>
              <a:t>…nelle precedenti puntate…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85103" y="1476675"/>
            <a:ext cx="9144000" cy="4454567"/>
          </a:xfrm>
        </p:spPr>
        <p:txBody>
          <a:bodyPr/>
          <a:lstStyle/>
          <a:p>
            <a:pPr algn="l"/>
            <a:r>
              <a:rPr lang="it-IT" dirty="0" smtClean="0"/>
              <a:t>1. Gli Stati, con un trattato, danno luogo ad un’organizzazione internazionale denominata CEE, CE, UE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169773" y="1416908"/>
            <a:ext cx="8056605" cy="9391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655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41622" y="372720"/>
            <a:ext cx="9144000" cy="492253"/>
          </a:xfrm>
        </p:spPr>
        <p:txBody>
          <a:bodyPr>
            <a:noAutofit/>
          </a:bodyPr>
          <a:lstStyle/>
          <a:p>
            <a:r>
              <a:rPr lang="it-IT" sz="3200" dirty="0" smtClean="0"/>
              <a:t>…nelle precedenti puntate…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85103" y="1476675"/>
            <a:ext cx="9144000" cy="4454567"/>
          </a:xfrm>
        </p:spPr>
        <p:txBody>
          <a:bodyPr/>
          <a:lstStyle/>
          <a:p>
            <a:pPr marL="457200" indent="-457200" algn="l">
              <a:buAutoNum type="arabicPeriod"/>
            </a:pPr>
            <a:r>
              <a:rPr lang="it-IT" dirty="0" smtClean="0"/>
              <a:t>Gli Stati, con un trattato, danno luogo ad un’Organizzazione internazionale denominata CEE, CE, UE</a:t>
            </a:r>
          </a:p>
          <a:p>
            <a:pPr marL="457200" indent="-457200" algn="l">
              <a:buAutoNum type="arabicPeriod"/>
            </a:pPr>
            <a:r>
              <a:rPr lang="it-IT" dirty="0" smtClean="0"/>
              <a:t>L’ Organizzazione internazionale ha organi propri (Parlamento, Consiglio, Commissione, Corte di giustizia)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285103" y="2265405"/>
            <a:ext cx="8320216" cy="8567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8152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41622" y="372720"/>
            <a:ext cx="9144000" cy="492253"/>
          </a:xfrm>
        </p:spPr>
        <p:txBody>
          <a:bodyPr>
            <a:noAutofit/>
          </a:bodyPr>
          <a:lstStyle/>
          <a:p>
            <a:r>
              <a:rPr lang="it-IT" sz="3200" dirty="0" smtClean="0"/>
              <a:t>…nelle precedenti puntate…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85103" y="1476675"/>
            <a:ext cx="9144000" cy="4454567"/>
          </a:xfrm>
        </p:spPr>
        <p:txBody>
          <a:bodyPr/>
          <a:lstStyle/>
          <a:p>
            <a:pPr marL="457200" indent="-457200" algn="l">
              <a:buAutoNum type="arabicPeriod"/>
            </a:pPr>
            <a:r>
              <a:rPr lang="it-IT" dirty="0" smtClean="0"/>
              <a:t>Gli Stati, con un trattato, danno luogo ad un’Organizzazione internazionale denominata CEE, CE, UE</a:t>
            </a:r>
          </a:p>
          <a:p>
            <a:pPr marL="457200" indent="-457200" algn="l">
              <a:buAutoNum type="arabicPeriod"/>
            </a:pPr>
            <a:r>
              <a:rPr lang="it-IT" dirty="0" smtClean="0"/>
              <a:t>L’ Organizzazione internazionale ha organi propri (Parlamento, Consiglio, Commissione, Corte di giustizia)</a:t>
            </a:r>
          </a:p>
          <a:p>
            <a:pPr marL="457200" indent="-457200" algn="l">
              <a:buAutoNum type="arabicPeriod"/>
            </a:pPr>
            <a:r>
              <a:rPr lang="it-IT" dirty="0" smtClean="0"/>
              <a:t>Questi organi possono emanare </a:t>
            </a:r>
            <a:r>
              <a:rPr lang="it-IT" i="1" dirty="0" smtClean="0"/>
              <a:t>atti normativi</a:t>
            </a:r>
            <a:r>
              <a:rPr lang="it-IT" dirty="0" smtClean="0"/>
              <a:t> «derivati»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285103" y="3048000"/>
            <a:ext cx="7652951" cy="68374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92582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41622" y="372720"/>
            <a:ext cx="9144000" cy="492253"/>
          </a:xfrm>
        </p:spPr>
        <p:txBody>
          <a:bodyPr>
            <a:noAutofit/>
          </a:bodyPr>
          <a:lstStyle/>
          <a:p>
            <a:r>
              <a:rPr lang="it-IT" sz="3200" dirty="0" smtClean="0"/>
              <a:t>…nelle precedenti puntate…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85103" y="1476675"/>
            <a:ext cx="9144000" cy="4454567"/>
          </a:xfrm>
        </p:spPr>
        <p:txBody>
          <a:bodyPr/>
          <a:lstStyle/>
          <a:p>
            <a:pPr marL="457200" indent="-457200" algn="l">
              <a:buAutoNum type="arabicPeriod"/>
            </a:pPr>
            <a:r>
              <a:rPr lang="it-IT" dirty="0" smtClean="0"/>
              <a:t>Gli Stati, con un trattato, danno luogo ad un’Organizzazione internazionale denominata CEE, CE, UE</a:t>
            </a:r>
          </a:p>
          <a:p>
            <a:pPr marL="457200" indent="-457200" algn="l">
              <a:buAutoNum type="arabicPeriod"/>
            </a:pPr>
            <a:r>
              <a:rPr lang="it-IT" dirty="0" smtClean="0"/>
              <a:t>L’ Organizzazione internazionale ha organi propri (Parlamento, Consiglio, Commissione, Corte di giustizia)</a:t>
            </a:r>
          </a:p>
          <a:p>
            <a:pPr marL="457200" indent="-457200" algn="l">
              <a:buAutoNum type="arabicPeriod"/>
            </a:pPr>
            <a:r>
              <a:rPr lang="it-IT" dirty="0" smtClean="0"/>
              <a:t>Questi organi possono emanare </a:t>
            </a:r>
            <a:r>
              <a:rPr lang="it-IT" i="1" dirty="0" smtClean="0"/>
              <a:t>atti normativi</a:t>
            </a:r>
            <a:r>
              <a:rPr lang="it-IT" dirty="0" smtClean="0"/>
              <a:t> «derivati»</a:t>
            </a:r>
          </a:p>
          <a:p>
            <a:pPr marL="457200" indent="-457200" algn="l">
              <a:buAutoNum type="arabicPeriod"/>
            </a:pPr>
            <a:r>
              <a:rPr lang="it-IT" dirty="0" smtClean="0"/>
              <a:t>Di essi alcuni fissano obiettivi che gli Stati devono attuare («direttive») altri sono 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immediatamente applicabili</a:t>
            </a:r>
            <a:r>
              <a:rPr lang="it-IT" dirty="0" smtClean="0"/>
              <a:t> («regolamenti» e «decisioni»)</a:t>
            </a: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1285103" y="3509320"/>
            <a:ext cx="9069859" cy="119448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9010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441622" y="372720"/>
            <a:ext cx="9144000" cy="492253"/>
          </a:xfrm>
        </p:spPr>
        <p:txBody>
          <a:bodyPr>
            <a:noAutofit/>
          </a:bodyPr>
          <a:lstStyle/>
          <a:p>
            <a:r>
              <a:rPr lang="it-IT" sz="3200" dirty="0" smtClean="0"/>
              <a:t>…nelle precedenti puntate…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85103" y="1476675"/>
            <a:ext cx="9144000" cy="4454567"/>
          </a:xfrm>
        </p:spPr>
        <p:txBody>
          <a:bodyPr/>
          <a:lstStyle/>
          <a:p>
            <a:pPr marL="457200" indent="-457200" algn="l">
              <a:buAutoNum type="arabicPeriod"/>
            </a:pPr>
            <a:r>
              <a:rPr lang="it-IT" dirty="0" smtClean="0"/>
              <a:t>Gli Stati, con un trattato, danno luogo ad un’Organizzazione internazionale denominata CEE, CE, UE</a:t>
            </a:r>
          </a:p>
          <a:p>
            <a:pPr marL="457200" indent="-457200" algn="l">
              <a:buAutoNum type="arabicPeriod"/>
            </a:pPr>
            <a:r>
              <a:rPr lang="it-IT" dirty="0" smtClean="0"/>
              <a:t>L’ Organizzazione internazionale ha organi propri (Parlamento, Consiglio, Commissione, Corte di giustizia)</a:t>
            </a:r>
          </a:p>
          <a:p>
            <a:pPr marL="457200" indent="-457200" algn="l">
              <a:buAutoNum type="arabicPeriod"/>
            </a:pPr>
            <a:r>
              <a:rPr lang="it-IT" dirty="0" smtClean="0"/>
              <a:t>Questi organi possono emanare </a:t>
            </a:r>
            <a:r>
              <a:rPr lang="it-IT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</a:t>
            </a:r>
            <a:r>
              <a:rPr lang="it-IT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i="1" dirty="0" smtClean="0"/>
              <a:t>normativi</a:t>
            </a:r>
            <a:r>
              <a:rPr lang="it-IT" dirty="0" smtClean="0"/>
              <a:t> «derivati»</a:t>
            </a:r>
          </a:p>
          <a:p>
            <a:pPr marL="457200" indent="-457200" algn="l">
              <a:buAutoNum type="arabicPeriod"/>
            </a:pPr>
            <a:r>
              <a:rPr lang="it-IT" dirty="0" smtClean="0"/>
              <a:t>Di essi alcuni fissano obiettivi che gli Stati devono attuare («direttive») altri sono 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immediatamente applicabili</a:t>
            </a:r>
            <a:endParaRPr lang="it-IT" dirty="0" smtClean="0">
              <a:solidFill>
                <a:srgbClr val="FF0000"/>
              </a:solidFill>
            </a:endParaRPr>
          </a:p>
          <a:p>
            <a:pPr marL="457200" indent="-457200" algn="l">
              <a:buAutoNum type="arabicPeriod"/>
            </a:pPr>
            <a:r>
              <a:rPr lang="it-IT" dirty="0" smtClean="0"/>
              <a:t>Però la giurisprudenza riconosce che qualsiasi </a:t>
            </a:r>
            <a:r>
              <a:rPr lang="it-IT" b="1" i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norma</a:t>
            </a:r>
            <a:r>
              <a:rPr lang="it-IT" dirty="0" smtClean="0"/>
              <a:t> può, se «incondizionata» avere </a:t>
            </a:r>
            <a:r>
              <a:rPr lang="it-IT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effetti diretti</a:t>
            </a:r>
            <a:r>
              <a:rPr lang="it-I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dirty="0" smtClean="0"/>
              <a:t>perché così di tutelano i </a:t>
            </a:r>
            <a:r>
              <a:rPr lang="it-IT" b="1" u="sng" dirty="0" smtClean="0"/>
              <a:t>diritti individuali</a:t>
            </a:r>
            <a:endParaRPr lang="it-IT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219200" y="4242486"/>
            <a:ext cx="9209903" cy="12851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22033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0594"/>
          </a:xfrm>
        </p:spPr>
        <p:txBody>
          <a:bodyPr/>
          <a:lstStyle/>
          <a:p>
            <a:pPr algn="ctr"/>
            <a:r>
              <a:rPr lang="it-IT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tema di oggi:</a:t>
            </a:r>
            <a:endParaRPr lang="it-IT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0789" y="1375720"/>
            <a:ext cx="10703011" cy="4801243"/>
          </a:xfrm>
        </p:spPr>
        <p:txBody>
          <a:bodyPr/>
          <a:lstStyle/>
          <a:p>
            <a:pPr marL="0" indent="0">
              <a:buNone/>
            </a:pPr>
            <a:endParaRPr lang="it-IT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it-IT" sz="40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 avviene </a:t>
            </a:r>
            <a:r>
              <a:rPr lang="it-IT" sz="44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nell’ordinamento interno?</a:t>
            </a:r>
            <a:endParaRPr lang="it-IT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8959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290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di Office</vt:lpstr>
      <vt:lpstr>…nelle precedenti puntate…</vt:lpstr>
      <vt:lpstr>…nelle precedenti puntate…</vt:lpstr>
      <vt:lpstr>…nelle precedenti puntate…</vt:lpstr>
      <vt:lpstr>…nelle precedenti puntate…</vt:lpstr>
      <vt:lpstr>…nelle precedenti puntate…</vt:lpstr>
      <vt:lpstr>Il tema di oggi: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…nelle precedenti puntate…</dc:title>
  <dc:creator>roberto bin</dc:creator>
  <cp:lastModifiedBy>roberto bin</cp:lastModifiedBy>
  <cp:revision>4</cp:revision>
  <dcterms:created xsi:type="dcterms:W3CDTF">2015-11-17T09:59:59Z</dcterms:created>
  <dcterms:modified xsi:type="dcterms:W3CDTF">2015-11-17T10:12:15Z</dcterms:modified>
</cp:coreProperties>
</file>