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54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86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95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81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72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65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9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9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77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90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94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C03B-C442-4BE0-A267-3146A53877E9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02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algn="l"/>
            <a:r>
              <a:rPr lang="it-IT" dirty="0" smtClean="0"/>
              <a:t>1. Gli Stati, con un trattato, danno luogo ad un’organizzazione internazionale denominata CEE, CE, UE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169773" y="1416908"/>
            <a:ext cx="8056605" cy="939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5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it-IT" dirty="0" smtClean="0"/>
              <a:t>Gli Stati, con un trattato, danno luogo ad un’Organizzazione internazionale denominata CEE, CE, UE</a:t>
            </a:r>
          </a:p>
          <a:p>
            <a:pPr marL="457200" indent="-457200" algn="l">
              <a:buAutoNum type="arabicPeriod"/>
            </a:pPr>
            <a:r>
              <a:rPr lang="it-IT" dirty="0" smtClean="0"/>
              <a:t>L’ Organizzazione internazionale ha organi propri (Parlamento, Consiglio, Commissione, Corte di giustizia)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85103" y="2265405"/>
            <a:ext cx="8320216" cy="856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815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it-IT" dirty="0" smtClean="0"/>
              <a:t>Gli Stati, con un trattato, danno luogo ad un’Organizzazione internazionale denominata CEE, CE, UE</a:t>
            </a:r>
          </a:p>
          <a:p>
            <a:pPr marL="457200" indent="-457200" algn="l">
              <a:buAutoNum type="arabicPeriod"/>
            </a:pPr>
            <a:r>
              <a:rPr lang="it-IT" dirty="0" smtClean="0"/>
              <a:t>L’ Organizzazione internazionale ha organi propri (Parlamento, Consiglio, Commissione, Corte di giustizia)</a:t>
            </a:r>
          </a:p>
          <a:p>
            <a:pPr marL="457200" indent="-457200" algn="l">
              <a:buAutoNum type="arabicPeriod"/>
            </a:pPr>
            <a:r>
              <a:rPr lang="it-IT" dirty="0" smtClean="0"/>
              <a:t>Questi organi possono emanare </a:t>
            </a:r>
            <a:r>
              <a:rPr lang="it-IT" i="1" dirty="0" smtClean="0"/>
              <a:t>atti normativi</a:t>
            </a:r>
            <a:r>
              <a:rPr lang="it-IT" dirty="0" smtClean="0"/>
              <a:t> «derivati»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85103" y="3048000"/>
            <a:ext cx="7652951" cy="6837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258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it-IT" dirty="0" smtClean="0"/>
              <a:t>Gli Stati, con un trattato, danno luogo ad un’Organizzazione internazionale denominata CEE, CE, UE</a:t>
            </a:r>
          </a:p>
          <a:p>
            <a:pPr marL="457200" indent="-457200" algn="l">
              <a:buAutoNum type="arabicPeriod"/>
            </a:pPr>
            <a:r>
              <a:rPr lang="it-IT" dirty="0" smtClean="0"/>
              <a:t>L’ Organizzazione internazionale ha organi propri (Parlamento, Consiglio, Commissione, Corte di giustizia)</a:t>
            </a:r>
          </a:p>
          <a:p>
            <a:pPr marL="457200" indent="-457200" algn="l">
              <a:buAutoNum type="arabicPeriod"/>
            </a:pPr>
            <a:r>
              <a:rPr lang="it-IT" dirty="0" smtClean="0"/>
              <a:t>Questi organi possono emanare </a:t>
            </a:r>
            <a:r>
              <a:rPr lang="it-IT" i="1" dirty="0" smtClean="0"/>
              <a:t>atti normativi</a:t>
            </a:r>
            <a:r>
              <a:rPr lang="it-IT" dirty="0" smtClean="0"/>
              <a:t> «derivati»</a:t>
            </a:r>
          </a:p>
          <a:p>
            <a:pPr marL="457200" indent="-457200" algn="l">
              <a:buAutoNum type="arabicPeriod"/>
            </a:pPr>
            <a:r>
              <a:rPr lang="it-IT" dirty="0" smtClean="0"/>
              <a:t>Di essi alcuni fissano obiettivi che gli Stati devono attuare («direttive») altri sono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immediatamente applicabili</a:t>
            </a:r>
            <a:r>
              <a:rPr lang="it-IT" dirty="0" smtClean="0"/>
              <a:t> («regolamenti» e «decisioni»)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85103" y="3509320"/>
            <a:ext cx="9069859" cy="11944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0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it-IT" dirty="0" smtClean="0"/>
              <a:t>Gli Stati, con un trattato, danno luogo ad un’Organizzazione internazionale denominata CEE, CE, UE</a:t>
            </a:r>
          </a:p>
          <a:p>
            <a:pPr marL="457200" indent="-457200" algn="l">
              <a:buAutoNum type="arabicPeriod"/>
            </a:pPr>
            <a:r>
              <a:rPr lang="it-IT" dirty="0" smtClean="0"/>
              <a:t>L’ Organizzazione internazionale ha organi propri (Parlamento, Consiglio, Commissione, Corte di giustizia)</a:t>
            </a:r>
          </a:p>
          <a:p>
            <a:pPr marL="457200" indent="-457200" algn="l">
              <a:buAutoNum type="arabicPeriod"/>
            </a:pPr>
            <a:r>
              <a:rPr lang="it-IT" dirty="0" smtClean="0"/>
              <a:t>Questi organi possono emanare 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smtClean="0"/>
              <a:t>normativi</a:t>
            </a:r>
            <a:r>
              <a:rPr lang="it-IT" dirty="0" smtClean="0"/>
              <a:t> «derivati»</a:t>
            </a:r>
          </a:p>
          <a:p>
            <a:pPr marL="457200" indent="-457200" algn="l">
              <a:buAutoNum type="arabicPeriod"/>
            </a:pPr>
            <a:r>
              <a:rPr lang="it-IT" dirty="0" smtClean="0"/>
              <a:t>Di essi alcuni fissano obiettivi che gli Stati devono attuare («direttive») altri sono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immediatamente applicabili</a:t>
            </a:r>
            <a:endParaRPr lang="it-IT" dirty="0" smtClean="0">
              <a:solidFill>
                <a:srgbClr val="FF0000"/>
              </a:solidFill>
            </a:endParaRPr>
          </a:p>
          <a:p>
            <a:pPr marL="457200" indent="-457200" algn="l">
              <a:buAutoNum type="arabicPeriod"/>
            </a:pPr>
            <a:r>
              <a:rPr lang="it-IT" dirty="0" smtClean="0"/>
              <a:t>Però la giurisprudenza riconosce che qualsiasi 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</a:t>
            </a:r>
            <a:r>
              <a:rPr lang="it-IT" dirty="0" smtClean="0"/>
              <a:t> può, se «incondizionata» avere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 diretti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perché così di tutelano i </a:t>
            </a:r>
            <a:r>
              <a:rPr lang="it-IT" b="1" u="sng" dirty="0" smtClean="0"/>
              <a:t>diritti individuali</a:t>
            </a:r>
            <a:endParaRPr lang="it-IT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219200" y="4242486"/>
            <a:ext cx="9209903" cy="1285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20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0594"/>
          </a:xfrm>
        </p:spPr>
        <p:txBody>
          <a:bodyPr/>
          <a:lstStyle/>
          <a:p>
            <a:pPr algn="ctr"/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tema di oggi: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0789" y="1375720"/>
            <a:ext cx="10703011" cy="4801243"/>
          </a:xfrm>
        </p:spPr>
        <p:txBody>
          <a:bodyPr/>
          <a:lstStyle/>
          <a:p>
            <a:pPr marL="0" indent="0">
              <a:buNone/>
            </a:pP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 avviene 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nell’ordinamento interno?</a:t>
            </a:r>
            <a:endParaRPr lang="it-IT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95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290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…nelle precedenti puntate…</vt:lpstr>
      <vt:lpstr>…nelle precedenti puntate…</vt:lpstr>
      <vt:lpstr>…nelle precedenti puntate…</vt:lpstr>
      <vt:lpstr>…nelle precedenti puntate…</vt:lpstr>
      <vt:lpstr>…nelle precedenti puntate…</vt:lpstr>
      <vt:lpstr>Il tema di oggi: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…nelle precedenti puntate…</dc:title>
  <dc:creator>roberto bin</dc:creator>
  <cp:lastModifiedBy>roberto bin</cp:lastModifiedBy>
  <cp:revision>4</cp:revision>
  <dcterms:created xsi:type="dcterms:W3CDTF">2015-11-17T09:59:59Z</dcterms:created>
  <dcterms:modified xsi:type="dcterms:W3CDTF">2015-11-17T10:12:15Z</dcterms:modified>
</cp:coreProperties>
</file>